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</p:sldMasterIdLst>
  <p:notesMasterIdLst>
    <p:notesMasterId r:id="rId10"/>
  </p:notesMasterIdLst>
  <p:handoutMasterIdLst>
    <p:handoutMasterId r:id="rId11"/>
  </p:handoutMasterIdLst>
  <p:sldIdLst>
    <p:sldId id="262" r:id="rId5"/>
    <p:sldId id="263" r:id="rId6"/>
    <p:sldId id="264" r:id="rId7"/>
    <p:sldId id="265" r:id="rId8"/>
    <p:sldId id="266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z Evans" initials="LE" lastIdx="32" clrIdx="0">
    <p:extLst>
      <p:ext uri="{19B8F6BF-5375-455C-9EA6-DF929625EA0E}">
        <p15:presenceInfo xmlns:p15="http://schemas.microsoft.com/office/powerpoint/2012/main" userId="S-1-5-21-1140405718-358989843-3445714273-2281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40" y="1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9" d="100"/>
          <a:sy n="49" d="100"/>
        </p:scale>
        <p:origin x="2668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155C0F0-5C73-4B21-B636-8CACE1369A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3F03E1-E77E-41C4-97DF-7A4CA884F02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9C89E5-C1A7-454B-9875-80728879DB7D}" type="datetimeFigureOut">
              <a:rPr lang="en-AU" smtClean="0"/>
              <a:t>21/06/2026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DF96D1-652F-4888-9F07-3A990C9DC1C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C03B33-F1AA-4796-A47B-DF42993BE12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DB2C43-CB5D-4513-8B6F-5B128C2D7BD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608734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67054D-BB6A-4210-A3A0-54A26DD8CFC4}" type="datetimeFigureOut">
              <a:rPr lang="en-AU" smtClean="0"/>
              <a:t>21/06/2026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4DBCF5-F081-456B-9AE0-3470A3A6E8C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773922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Yet to compile.</a:t>
            </a:r>
          </a:p>
          <a:p>
            <a:r>
              <a:rPr lang="en-AU" dirty="0"/>
              <a:t>Not going through all the resources in the session – just mention that we have compiled them and they will be on our website/shared with them via a handout?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C263979-D539-734D-9905-9C418264ECF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11826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Add also – Michelle </a:t>
            </a:r>
            <a:r>
              <a:rPr lang="en-AU"/>
              <a:t>Weise’s stuff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C263979-D539-734D-9905-9C418264ECF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47030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8141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665314" y="1028733"/>
            <a:ext cx="9191327" cy="960107"/>
          </a:xfrm>
          <a:prstGeom prst="rect">
            <a:avLst/>
          </a:prstGeom>
        </p:spPr>
        <p:txBody>
          <a:bodyPr anchor="ctr"/>
          <a:lstStyle>
            <a:lvl1pPr>
              <a:spcBef>
                <a:spcPts val="800"/>
              </a:spcBef>
              <a:buNone/>
              <a:defRPr sz="2400" baseline="0">
                <a:latin typeface="Arial"/>
                <a:cs typeface="Arial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5631" y="5461001"/>
            <a:ext cx="5470155" cy="95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412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0"/>
          </p:nvPr>
        </p:nvSpPr>
        <p:spPr>
          <a:xfrm>
            <a:off x="624417" y="1509185"/>
            <a:ext cx="10945283" cy="4358216"/>
          </a:xfrm>
        </p:spPr>
        <p:txBody>
          <a:bodyPr>
            <a:normAutofit/>
          </a:bodyPr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318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 Title and Content 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651152" y="1534087"/>
            <a:ext cx="5280000" cy="410259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6"/>
          <p:cNvSpPr>
            <a:spLocks noGrp="1"/>
          </p:cNvSpPr>
          <p:nvPr>
            <p:ph sz="quarter" idx="11"/>
          </p:nvPr>
        </p:nvSpPr>
        <p:spPr>
          <a:xfrm>
            <a:off x="6289700" y="1534087"/>
            <a:ext cx="5280000" cy="410259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63606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B98A2-B6B0-4A49-82CF-6104749EF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3639148"/>
            <a:ext cx="10515600" cy="923329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BA6A1F-665E-4B4C-B5E5-BD7411C424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0C3CC8-A7DB-4FC2-8E0E-C05170948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1B7A1-4954-4BA2-A7AD-A1E09F09CAFF}" type="datetimeFigureOut">
              <a:rPr lang="en-AU" smtClean="0"/>
              <a:t>21/06/2026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D77CC1-8A3A-4FDA-A434-C7C49D937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CD708B-C2B6-42B4-80CA-02C5E6478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2B6A2-6464-4FB9-8883-D0C4E852F7F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90657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59B77-521E-4967-A97D-9DFB2A7A0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072515"/>
            <a:ext cx="3932237" cy="98488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7B3B437-BE2C-480B-BB21-81C32DFC27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62D850-9001-45E0-8F3E-A9A6E214EE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018E07-17F9-47CA-BAA0-14200C6D4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1B7A1-4954-4BA2-A7AD-A1E09F09CAFF}" type="datetimeFigureOut">
              <a:rPr lang="en-AU" smtClean="0"/>
              <a:t>21/06/2026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9D77A0-9C3C-4911-81F5-57043B701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633A7C-3318-4EC4-8543-EB63F8430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2B6A2-6464-4FB9-8883-D0C4E852F7F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6025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91F32-3ABE-4823-991C-F5E419879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AB3C46-DBFD-4CB8-B182-A13C8714FB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2D9708-13B8-4E7B-9F5E-87701936A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1B7A1-4954-4BA2-A7AD-A1E09F09CAFF}" type="datetimeFigureOut">
              <a:rPr lang="en-AU" smtClean="0"/>
              <a:t>21/06/2026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DA32B0-EF25-4616-B1BF-1E7C61384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AB276F-DE8C-4423-8967-80C408675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2B6A2-6464-4FB9-8883-D0C4E852F7F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24435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12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8141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624417" y="482601"/>
            <a:ext cx="10972800" cy="615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title style</a:t>
            </a:r>
            <a:endParaRPr lang="en-US" altLang="en-US" dirty="0"/>
          </a:p>
        </p:txBody>
      </p:sp>
      <p:sp>
        <p:nvSpPr>
          <p:cNvPr id="1028" name="Text Placeholder 5"/>
          <p:cNvSpPr>
            <a:spLocks noGrp="1"/>
          </p:cNvSpPr>
          <p:nvPr>
            <p:ph type="body" idx="1"/>
          </p:nvPr>
        </p:nvSpPr>
        <p:spPr bwMode="auto">
          <a:xfrm>
            <a:off x="635001" y="1509185"/>
            <a:ext cx="10934700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199" y="6171035"/>
            <a:ext cx="3731580" cy="654275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1171836" y="6325066"/>
            <a:ext cx="4636939" cy="391252"/>
            <a:chOff x="2814805" y="6528094"/>
            <a:chExt cx="3477704" cy="293439"/>
          </a:xfrm>
        </p:grpSpPr>
        <p:sp>
          <p:nvSpPr>
            <p:cNvPr id="12" name="Rectangle 11"/>
            <p:cNvSpPr/>
            <p:nvPr userDrawn="1"/>
          </p:nvSpPr>
          <p:spPr>
            <a:xfrm>
              <a:off x="3016163" y="6528094"/>
              <a:ext cx="3276346" cy="2385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457189" indent="-457189" fontAlgn="auto">
                <a:spcBef>
                  <a:spcPct val="20000"/>
                </a:spcBef>
                <a:spcAft>
                  <a:spcPts val="0"/>
                </a:spcAft>
              </a:pPr>
              <a:r>
                <a:rPr lang="en-AU" sz="1467" dirty="0">
                  <a:solidFill>
                    <a:prstClr val="white">
                      <a:lumMod val="50000"/>
                    </a:prstClr>
                  </a:solidFill>
                  <a:latin typeface="Univers" pitchFamily="34" charset="0"/>
                  <a:cs typeface="Arial" pitchFamily="34" charset="0"/>
                </a:rPr>
                <a:t>3dn.unsw.edu.au	@3DN_UNSW</a:t>
              </a:r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10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4805" y="6548167"/>
              <a:ext cx="273366" cy="273366"/>
            </a:xfrm>
            <a:prstGeom prst="rect">
              <a:avLst/>
            </a:prstGeom>
          </p:spPr>
        </p:pic>
        <p:pic>
          <p:nvPicPr>
            <p:cNvPr id="14" name="Picture 2"/>
            <p:cNvPicPr>
              <a:picLocks noChangeAspect="1" noChangeArrowheads="1"/>
            </p:cNvPicPr>
            <p:nvPr userDrawn="1"/>
          </p:nvPicPr>
          <p:blipFill>
            <a:blip r:embed="rId11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4336" y="6561763"/>
              <a:ext cx="212725" cy="212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39893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b="1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5pPr>
      <a:lvl6pPr marL="609585"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Sommet" pitchFamily="50" charset="0"/>
        </a:defRPr>
      </a:lvl6pPr>
      <a:lvl7pPr marL="1219170"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Sommet" pitchFamily="50" charset="0"/>
        </a:defRPr>
      </a:lvl7pPr>
      <a:lvl8pPr marL="1828754"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Sommet" pitchFamily="50" charset="0"/>
        </a:defRPr>
      </a:lvl8pPr>
      <a:lvl9pPr marL="2438339"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Sommet" pitchFamily="50" charset="0"/>
        </a:defRPr>
      </a:lvl9pPr>
    </p:titleStyle>
    <p:bodyStyle>
      <a:lvl1pPr marL="0" indent="0" algn="l" rtl="0" eaLnBrk="1" fontAlgn="base" hangingPunct="1">
        <a:spcBef>
          <a:spcPts val="1600"/>
        </a:spcBef>
        <a:spcAft>
          <a:spcPct val="0"/>
        </a:spcAft>
        <a:buFont typeface="Arial" charset="0"/>
        <a:defRPr sz="2133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359824" indent="-359824" algn="l" rtl="0" eaLnBrk="1" fontAlgn="base" hangingPunct="1">
        <a:spcBef>
          <a:spcPts val="1600"/>
        </a:spcBef>
        <a:spcAft>
          <a:spcPct val="0"/>
        </a:spcAft>
        <a:buFont typeface="Arial" charset="0"/>
        <a:buChar char="•"/>
        <a:defRPr sz="2133" kern="1200">
          <a:solidFill>
            <a:schemeClr val="tx1"/>
          </a:solidFill>
          <a:latin typeface="+mn-lt"/>
          <a:ea typeface="ＭＳ Ｐゴシック" charset="-128"/>
          <a:cs typeface="ＭＳ Ｐゴシック" charset="0"/>
        </a:defRPr>
      </a:lvl2pPr>
      <a:lvl3pPr marL="719649" indent="-359824" algn="l" rtl="0" eaLnBrk="1" fontAlgn="base" hangingPunct="1">
        <a:spcBef>
          <a:spcPts val="1200"/>
        </a:spcBef>
        <a:spcAft>
          <a:spcPct val="0"/>
        </a:spcAft>
        <a:buFont typeface="Lucida Grande" charset="0"/>
        <a:buChar char="–"/>
        <a:defRPr sz="2133" kern="1200">
          <a:solidFill>
            <a:schemeClr val="tx1"/>
          </a:solidFill>
          <a:latin typeface="+mn-lt"/>
          <a:ea typeface="ヒラギノ角ゴ Pro W3" pitchFamily="-60" charset="-128"/>
          <a:cs typeface="ヒラギノ角ゴ Pro W3" charset="-128"/>
        </a:defRPr>
      </a:lvl3pPr>
      <a:lvl4pPr marL="1079473" indent="-359824" algn="l" rtl="0" eaLnBrk="1" fontAlgn="base" hangingPunct="1">
        <a:spcBef>
          <a:spcPts val="800"/>
        </a:spcBef>
        <a:spcAft>
          <a:spcPct val="0"/>
        </a:spcAft>
        <a:buFont typeface="Lucida Grande" charset="0"/>
        <a:buChar char="»"/>
        <a:defRPr sz="2133" kern="1200">
          <a:solidFill>
            <a:schemeClr val="tx1"/>
          </a:solidFill>
          <a:latin typeface="+mn-lt"/>
          <a:ea typeface="ヒラギノ角ゴ Pro W3" pitchFamily="-60" charset="-128"/>
          <a:cs typeface="ヒラギノ角ゴ Pro W3" charset="-128"/>
        </a:defRPr>
      </a:lvl4pPr>
      <a:lvl5pPr marL="1439297" indent="-359824" algn="l" rtl="0" eaLnBrk="1" fontAlgn="base" hangingPunct="1">
        <a:spcBef>
          <a:spcPts val="800"/>
        </a:spcBef>
        <a:spcAft>
          <a:spcPct val="0"/>
        </a:spcAft>
        <a:buFont typeface="Wingdings" charset="2"/>
        <a:buChar char="§"/>
        <a:defRPr sz="2133" kern="1200">
          <a:solidFill>
            <a:schemeClr val="tx1"/>
          </a:solidFill>
          <a:latin typeface="+mn-lt"/>
          <a:ea typeface="ヒラギノ角ゴ Pro W3" pitchFamily="-60" charset="-128"/>
          <a:cs typeface="ヒラギノ角ゴ Pro W3" charset="-128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ir.ac.uk/about/faculties-and-services/health-sciences-sport/research/research-groups/enhancing-self-care/jennys-diary/" TargetMode="External"/><Relationship Id="rId2" Type="http://schemas.openxmlformats.org/officeDocument/2006/relationships/hyperlink" Target="https://www.alzheimers.org.uk/site/scripts/download_info.php?downloadID=1092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jpg"/><Relationship Id="rId4" Type="http://schemas.openxmlformats.org/officeDocument/2006/relationships/hyperlink" Target="https://booksbeyondwords.co.uk/ebooks/ann-has-dementia?rq=dementia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mentia.org.au/files/library/Down%20Syndrome%20and%20dementia.pdf" TargetMode="External"/><Relationship Id="rId2" Type="http://schemas.openxmlformats.org/officeDocument/2006/relationships/hyperlink" Target="https://www.stir.ac.uk/about/faculties-and-services/health-sciences-sport/research/research-groups/enhancing-self-care/jennys-diary/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arningdisabilityanddementia.org/" TargetMode="External"/><Relationship Id="rId7" Type="http://schemas.openxmlformats.org/officeDocument/2006/relationships/hyperlink" Target="https://www.dsscotland.org.uk/resources/publications/for-parents-of-adults/" TargetMode="External"/><Relationship Id="rId2" Type="http://schemas.openxmlformats.org/officeDocument/2006/relationships/hyperlink" Target="http://aadmd.org/ntg/screening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downsyndrome.org.au/documents/resources/health/Down_syndrome_and_Alzheimers_disease.pdf" TargetMode="External"/><Relationship Id="rId5" Type="http://schemas.openxmlformats.org/officeDocument/2006/relationships/hyperlink" Target="http://www.bild.org.uk/resources/ageingwell/dementia/" TargetMode="External"/><Relationship Id="rId4" Type="http://schemas.openxmlformats.org/officeDocument/2006/relationships/hyperlink" Target="http://dsagsl.org/wp-content/uploads/2012/11/ds_and_alzheimers1.pdf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jrf.org.uk/report/supporting-derek-new-resource-staff-working-people-who-have-learning-difficulty-and-dementia" TargetMode="External"/><Relationship Id="rId3" Type="http://schemas.openxmlformats.org/officeDocument/2006/relationships/hyperlink" Target="http://aadmd.org/ntg/screening" TargetMode="External"/><Relationship Id="rId7" Type="http://schemas.openxmlformats.org/officeDocument/2006/relationships/hyperlink" Target="https://www.caresearch.com.au/TEL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idhealtheducation.edu.au/" TargetMode="External"/><Relationship Id="rId5" Type="http://schemas.openxmlformats.org/officeDocument/2006/relationships/hyperlink" Target="https://3dn.unsw.edu.au/content/health-mental-health-professionals" TargetMode="External"/><Relationship Id="rId4" Type="http://schemas.openxmlformats.org/officeDocument/2006/relationships/hyperlink" Target="http://aadmd.org/nt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0414F32-50F3-4E6A-A1DF-6C47333DD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2715817"/>
            <a:ext cx="10515600" cy="1846660"/>
          </a:xfrm>
        </p:spPr>
        <p:txBody>
          <a:bodyPr/>
          <a:lstStyle/>
          <a:p>
            <a:r>
              <a:rPr lang="en-AU" dirty="0"/>
              <a:t>Dementia in People with Down syndrome - Resources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E9F872-B6DD-465F-A172-33152AC5D3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These resources relate to the presentation on Down syndrome and dementia given by Julian Trollor </a:t>
            </a:r>
            <a:r>
              <a:rPr lang="en-AU"/>
              <a:t>and Liz </a:t>
            </a:r>
            <a:r>
              <a:rPr lang="en-AU" dirty="0"/>
              <a:t>Evans. </a:t>
            </a:r>
          </a:p>
        </p:txBody>
      </p:sp>
    </p:spTree>
    <p:extLst>
      <p:ext uri="{BB962C8B-B14F-4D97-AF65-F5344CB8AC3E}">
        <p14:creationId xmlns:p14="http://schemas.microsoft.com/office/powerpoint/2010/main" val="2167709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BF7E200-D158-45F8-8F53-36CCC3D4A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For people with intellectual disability:</a:t>
            </a:r>
            <a:endParaRPr lang="en-A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179D746-4212-4F1B-B133-712A4E685D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27381" y="1316767"/>
            <a:ext cx="8352928" cy="4704523"/>
          </a:xfrm>
        </p:spPr>
        <p:txBody>
          <a:bodyPr>
            <a:normAutofit fontScale="92500"/>
          </a:bodyPr>
          <a:lstStyle/>
          <a:p>
            <a:pPr marL="237061" indent="-237061">
              <a:buFont typeface="Arial" panose="020B0604020202020204" pitchFamily="34" charset="0"/>
              <a:buChar char="•"/>
            </a:pPr>
            <a:r>
              <a:rPr lang="en-GB" sz="1867" dirty="0"/>
              <a:t>Easy read factsheet from Alzheimer’s Society (UK): </a:t>
            </a:r>
            <a:br>
              <a:rPr lang="en-GB" sz="1867" dirty="0"/>
            </a:br>
            <a:r>
              <a:rPr lang="en-GB" sz="1867" u="sng" dirty="0">
                <a:hlinkClick r:id="rId2"/>
              </a:rPr>
              <a:t>https://www.alzheimers.org.uk/site/scripts/download_info.php?downloadID=1092</a:t>
            </a:r>
            <a:br>
              <a:rPr lang="en-GB" sz="1867" dirty="0"/>
            </a:br>
            <a:endParaRPr lang="en-GB" sz="1867" dirty="0"/>
          </a:p>
          <a:p>
            <a:pPr marL="237061" indent="-237061">
              <a:buFont typeface="Arial" panose="020B0604020202020204" pitchFamily="34" charset="0"/>
              <a:buChar char="•"/>
            </a:pPr>
            <a:r>
              <a:rPr lang="en-GB" sz="1867" i="1" dirty="0"/>
              <a:t>Jenny’s diary</a:t>
            </a:r>
            <a:r>
              <a:rPr lang="en-GB" sz="1867" dirty="0"/>
              <a:t> is a book made of a set of postcards, designed to facilitate conversations with people with ID about dementia. There is a section for talking with people who are friends with the person, as well as a section for talking with the person who has dementia.</a:t>
            </a:r>
          </a:p>
          <a:p>
            <a:pPr marL="237061" indent="-237061">
              <a:buFont typeface="Arial" panose="020B0604020202020204" pitchFamily="34" charset="0"/>
              <a:buChar char="•"/>
            </a:pPr>
            <a:r>
              <a:rPr lang="en-GB" sz="1867" u="sng" dirty="0">
                <a:hlinkClick r:id="rId3"/>
              </a:rPr>
              <a:t>https://www.stir.ac.uk/about/faculties-and-services/health-sciences-sport/research/research-groups/enhancing-self-care/jennys-diary/</a:t>
            </a:r>
            <a:r>
              <a:rPr lang="en-GB" sz="1867" dirty="0"/>
              <a:t> </a:t>
            </a:r>
            <a:endParaRPr lang="en-AU" sz="1867" dirty="0"/>
          </a:p>
          <a:p>
            <a:pPr marL="237061" indent="-237061">
              <a:buFont typeface="Arial" panose="020B0604020202020204" pitchFamily="34" charset="0"/>
              <a:buChar char="•"/>
            </a:pPr>
            <a:r>
              <a:rPr lang="en-GB" sz="1867" i="1" dirty="0"/>
              <a:t>About m</a:t>
            </a:r>
            <a:r>
              <a:rPr lang="en-AU" sz="1867" i="1" dirty="0"/>
              <a:t>y friend </a:t>
            </a:r>
            <a:r>
              <a:rPr lang="en-GB" sz="1867" dirty="0"/>
              <a:t>by</a:t>
            </a:r>
            <a:r>
              <a:rPr lang="en-GB" sz="1867" i="1" dirty="0"/>
              <a:t> </a:t>
            </a:r>
            <a:r>
              <a:rPr lang="en-GB" sz="1867" dirty="0"/>
              <a:t>Karen </a:t>
            </a:r>
            <a:r>
              <a:rPr lang="en-AU" sz="1867" dirty="0"/>
              <a:t>Dodd, Vicky Turk and Michelle Christmas (2005). A resource to assist friends of people Down's syndrome and dementia. </a:t>
            </a:r>
          </a:p>
          <a:p>
            <a:pPr marL="237061" indent="-237061">
              <a:buFont typeface="Arial" panose="020B0604020202020204" pitchFamily="34" charset="0"/>
              <a:buChar char="•"/>
            </a:pPr>
            <a:r>
              <a:rPr lang="en-GB" sz="1867" i="1" dirty="0"/>
              <a:t>Ann has dementia</a:t>
            </a:r>
            <a:r>
              <a:rPr lang="en-GB" sz="1867" dirty="0"/>
              <a:t>. By Sheila Hollins, Noelle Blackman and Ruth </a:t>
            </a:r>
            <a:r>
              <a:rPr lang="en-GB" sz="1867" dirty="0" err="1"/>
              <a:t>Eley</a:t>
            </a:r>
            <a:r>
              <a:rPr lang="en-GB" sz="1867" dirty="0"/>
              <a:t>. Illustrated by Lisa </a:t>
            </a:r>
            <a:r>
              <a:rPr lang="en-GB" sz="1867" dirty="0" err="1"/>
              <a:t>Kopper</a:t>
            </a:r>
            <a:r>
              <a:rPr lang="en-GB" sz="1867" dirty="0"/>
              <a:t>. A story told in pictures, available from Books beyond words. </a:t>
            </a:r>
            <a:r>
              <a:rPr lang="en-GB" sz="1867" u="sng" dirty="0">
                <a:hlinkClick r:id="rId4"/>
              </a:rPr>
              <a:t>https://booksbeyondwords.co.uk/ebooks/ann-has-dementia?rq=dementia</a:t>
            </a:r>
            <a:r>
              <a:rPr lang="en-GB" sz="1867" i="1" dirty="0"/>
              <a:t> </a:t>
            </a:r>
            <a:endParaRPr lang="en-AU" sz="1867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A8F478-66D2-4004-9106-033381618F5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fld id="{01B2B6A2-6464-4FB9-8883-D0C4E852F7FA}" type="slidenum">
              <a:rPr lang="en-AU" sz="3200">
                <a:solidFill>
                  <a:srgbClr val="404040"/>
                </a:solidFill>
                <a:latin typeface="Arial" charset="0"/>
                <a:ea typeface="ＭＳ Ｐゴシック" charset="-128"/>
              </a:rPr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AU" sz="3200">
              <a:solidFill>
                <a:srgbClr val="404040"/>
              </a:solidFill>
              <a:latin typeface="Arial" charset="0"/>
              <a:ea typeface="ＭＳ Ｐゴシック" charset="-128"/>
            </a:endParaRPr>
          </a:p>
        </p:txBody>
      </p:sp>
      <p:pic>
        <p:nvPicPr>
          <p:cNvPr id="8" name="Content Placeholder 2">
            <a:extLst>
              <a:ext uri="{FF2B5EF4-FFF2-40B4-BE49-F238E27FC236}">
                <a16:creationId xmlns:a16="http://schemas.microsoft.com/office/drawing/2014/main" id="{B730E920-5027-4833-85A8-83308C088724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321" y="1534087"/>
            <a:ext cx="2890697" cy="4102100"/>
          </a:xfrm>
        </p:spPr>
      </p:pic>
    </p:spTree>
    <p:extLst>
      <p:ext uri="{BB962C8B-B14F-4D97-AF65-F5344CB8AC3E}">
        <p14:creationId xmlns:p14="http://schemas.microsoft.com/office/powerpoint/2010/main" val="2418536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B26AD32-C3DF-4E53-BE12-61FFF47C9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For families and carers - Books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EE8B87A-2C50-4D97-B13E-C47731EEC5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76239" lvl="1" indent="-361942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867" i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Intellectual </a:t>
            </a:r>
            <a:r>
              <a:rPr lang="en-GB" sz="1867" i="1" dirty="0">
                <a:ea typeface="Calibri" panose="020F0502020204030204" pitchFamily="34" charset="0"/>
                <a:cs typeface="Times New Roman" panose="02020603050405020304" pitchFamily="18" charset="0"/>
              </a:rPr>
              <a:t>disabilities and dementia</a:t>
            </a:r>
            <a:r>
              <a:rPr lang="en-AU" sz="1867" i="1" dirty="0">
                <a:ea typeface="Calibri" panose="020F0502020204030204" pitchFamily="34" charset="0"/>
                <a:cs typeface="Times New Roman" panose="02020603050405020304" pitchFamily="18" charset="0"/>
              </a:rPr>
              <a:t>: a guide for families </a:t>
            </a:r>
            <a:r>
              <a:rPr lang="en-GB" sz="1867" dirty="0">
                <a:ea typeface="Calibri" panose="020F0502020204030204" pitchFamily="34" charset="0"/>
                <a:cs typeface="Times New Roman" panose="02020603050405020304" pitchFamily="18" charset="0"/>
              </a:rPr>
              <a:t>edited by Karen Watchman (2017)</a:t>
            </a:r>
            <a:endParaRPr lang="en-AU" sz="1867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76239" lvl="1" indent="-361942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867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Jenny’s diary</a:t>
            </a:r>
            <a:r>
              <a:rPr lang="en-GB" sz="1867" dirty="0">
                <a:ea typeface="Times New Roman" panose="02020603050405020304" pitchFamily="18" charset="0"/>
                <a:cs typeface="Times New Roman" panose="02020603050405020304" pitchFamily="18" charset="0"/>
              </a:rPr>
              <a:t> is made of postcards, designed to facilitate conversations with people with ID about dementia in particular. There is a section for talking with people who are friends with the person, as well as a section for talking with the person who has dementia. Available here: </a:t>
            </a:r>
            <a:endParaRPr lang="en-AU" sz="1867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76239">
              <a:spcAft>
                <a:spcPts val="0"/>
              </a:spcAft>
            </a:pPr>
            <a:r>
              <a:rPr lang="en-GB" sz="1867" u="sng" dirty="0">
                <a:solidFill>
                  <a:srgbClr val="0000FF"/>
                </a:solidFill>
                <a:ea typeface="Calibri" panose="020F0502020204030204" pitchFamily="34" charset="0"/>
                <a:hlinkClick r:id="rId2"/>
              </a:rPr>
              <a:t>https://www.stir.ac.uk/about/faculties-and-services/health-sciences-sport/research/research-groups/enhancing-self-care/jennys-diary/</a:t>
            </a:r>
            <a:r>
              <a:rPr lang="en-GB" sz="1867" dirty="0">
                <a:ea typeface="Calibri" panose="020F0502020204030204" pitchFamily="34" charset="0"/>
              </a:rPr>
              <a:t> </a:t>
            </a:r>
            <a:endParaRPr lang="en-AU" sz="1867" dirty="0">
              <a:ea typeface="Calibri" panose="020F0502020204030204" pitchFamily="34" charset="0"/>
            </a:endParaRPr>
          </a:p>
          <a:p>
            <a:pPr marL="476239">
              <a:spcAft>
                <a:spcPts val="0"/>
              </a:spcAft>
            </a:pPr>
            <a:r>
              <a:rPr lang="en-GB" b="1" i="1" dirty="0">
                <a:latin typeface="Arial" panose="020B0604020202020204" pitchFamily="34" charset="0"/>
                <a:ea typeface="Calibri" panose="020F0502020204030204" pitchFamily="34" charset="0"/>
              </a:rPr>
              <a:t>Dementia Australia library service:</a:t>
            </a:r>
          </a:p>
          <a:p>
            <a:pPr marL="704833" indent="-228594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867" i="1" dirty="0">
                <a:latin typeface="Arial" panose="020B0604020202020204" pitchFamily="34" charset="0"/>
                <a:ea typeface="Calibri" panose="020F0502020204030204" pitchFamily="34" charset="0"/>
              </a:rPr>
              <a:t>Books loaned by post 4 or 8 weeks</a:t>
            </a:r>
          </a:p>
          <a:p>
            <a:pPr marL="704833" indent="-228594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867" i="1" dirty="0">
                <a:latin typeface="Arial" panose="020B0604020202020204" pitchFamily="34" charset="0"/>
                <a:ea typeface="Times New Roman" panose="02020603050405020304" pitchFamily="18" charset="0"/>
              </a:rPr>
              <a:t>Their list on dementia and Down syndrome is here: </a:t>
            </a:r>
            <a:r>
              <a:rPr lang="en-GB" sz="1867" i="1" u="sng" dirty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hlinkClick r:id="rId3"/>
              </a:rPr>
              <a:t>https://www.dementia.org.au/files/library/Down%20Syndrome%20and%20dementia.pdf</a:t>
            </a:r>
            <a:r>
              <a:rPr lang="en-GB" sz="1867" i="1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endParaRPr lang="en-AU" sz="1867" i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430164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A1014-34B0-4030-9107-2D016A82D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For families and carers – websites: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268D65-55DE-47E6-AC05-21AE1C236B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189" indent="-457189"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AU" sz="1867" dirty="0">
                <a:ea typeface="Times New Roman" panose="02020603050405020304" pitchFamily="18" charset="0"/>
              </a:rPr>
              <a:t>The </a:t>
            </a:r>
            <a:r>
              <a:rPr lang="en-AU" sz="1867" b="1" dirty="0">
                <a:ea typeface="Times New Roman" panose="02020603050405020304" pitchFamily="18" charset="0"/>
              </a:rPr>
              <a:t>carer checklist </a:t>
            </a:r>
            <a:r>
              <a:rPr lang="en-AU" sz="1867" dirty="0">
                <a:ea typeface="Times New Roman" panose="02020603050405020304" pitchFamily="18" charset="0"/>
              </a:rPr>
              <a:t>recommended by the US National Task Group: </a:t>
            </a:r>
            <a:r>
              <a:rPr lang="en-AU" sz="1867" u="sng" kern="100" dirty="0">
                <a:solidFill>
                  <a:srgbClr val="0000FF"/>
                </a:solidFill>
                <a:ea typeface="Calibri" panose="020F0502020204030204" pitchFamily="34" charset="0"/>
                <a:hlinkClick r:id="rId2"/>
              </a:rPr>
              <a:t>http://aadmd.org/ntg/screening</a:t>
            </a:r>
            <a:endParaRPr lang="en-AU" sz="1867" dirty="0">
              <a:ea typeface="Calibri" panose="020F0502020204030204" pitchFamily="34" charset="0"/>
            </a:endParaRPr>
          </a:p>
          <a:p>
            <a:pPr marL="457189" indent="-457189"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sz="1867" dirty="0">
                <a:ea typeface="Calibri" panose="020F0502020204030204" pitchFamily="34" charset="0"/>
              </a:rPr>
              <a:t>Websites with information and resources: </a:t>
            </a:r>
            <a:endParaRPr lang="en-AU" sz="1867" dirty="0">
              <a:ea typeface="Calibri" panose="020F0502020204030204" pitchFamily="34" charset="0"/>
            </a:endParaRPr>
          </a:p>
          <a:p>
            <a:pPr marL="836063" lvl="1" indent="-226478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-"/>
            </a:pPr>
            <a:r>
              <a:rPr lang="en-GB" sz="1867" dirty="0">
                <a:ea typeface="Calibri" panose="020F0502020204030204" pitchFamily="34" charset="0"/>
                <a:cs typeface="Times New Roman" panose="02020603050405020304" pitchFamily="18" charset="0"/>
              </a:rPr>
              <a:t>Karen Watchman’s website :</a:t>
            </a:r>
            <a:r>
              <a:rPr lang="en-GB" sz="1867" u="sng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www.learningdisabilityanddementia.org</a:t>
            </a:r>
            <a:r>
              <a:rPr lang="en-GB" sz="1867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AU" sz="1867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36063" lvl="1" indent="-226478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-"/>
            </a:pPr>
            <a:r>
              <a:rPr lang="en-GB" sz="1867" dirty="0">
                <a:ea typeface="Calibri" panose="020F0502020204030204" pitchFamily="34" charset="0"/>
                <a:cs typeface="Times New Roman" panose="02020603050405020304" pitchFamily="18" charset="0"/>
              </a:rPr>
              <a:t>The Down’s Syndrome (UK) website </a:t>
            </a:r>
            <a:r>
              <a:rPr lang="en-GB" sz="1867" u="sng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http://dsagsl.org/wp-content/uploads/2012/11/ds_and_alzheimers1.pdf</a:t>
            </a:r>
            <a:r>
              <a:rPr lang="en-GB" sz="1867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AU" sz="1867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36063" lvl="1" indent="-226478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-"/>
            </a:pPr>
            <a:r>
              <a:rPr lang="en-GB" sz="1867" dirty="0">
                <a:ea typeface="Calibri" panose="020F0502020204030204" pitchFamily="34" charset="0"/>
                <a:cs typeface="Times New Roman" panose="02020603050405020304" pitchFamily="18" charset="0"/>
              </a:rPr>
              <a:t>The BILD (UK) website </a:t>
            </a:r>
            <a:r>
              <a:rPr lang="en-GB" sz="1867" u="sng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http://www.bild.org.uk/resources/ageingwell/dementia/</a:t>
            </a:r>
            <a:r>
              <a:rPr lang="en-GB" sz="1867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AU" sz="1867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36063" lvl="1" indent="-226478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-"/>
            </a:pPr>
            <a:r>
              <a:rPr lang="en-AU" sz="1867" dirty="0">
                <a:ea typeface="Times New Roman" panose="02020603050405020304" pitchFamily="18" charset="0"/>
                <a:cs typeface="Times New Roman" panose="02020603050405020304" pitchFamily="18" charset="0"/>
              </a:rPr>
              <a:t>Down syndrome Australia: </a:t>
            </a:r>
            <a:r>
              <a:rPr lang="en-AU" sz="1867" u="sng" dirty="0">
                <a:solidFill>
                  <a:srgbClr val="0000FF"/>
                </a:solidFill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https://www.downsyndrome.org.au/documents/resources/health/Down_syndrome_and_Alzheimers_disease.pdf</a:t>
            </a:r>
            <a:r>
              <a:rPr lang="en-AU" sz="1867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AU" sz="1867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189" indent="-457189"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AU" sz="1867" dirty="0">
                <a:ea typeface="Times New Roman" panose="02020603050405020304" pitchFamily="18" charset="0"/>
              </a:rPr>
              <a:t>Dementia Australia has made a video about dementia in people with intellectual disability, available through the “resource finder” section of their website.</a:t>
            </a:r>
            <a:endParaRPr lang="en-AU" sz="1867" dirty="0">
              <a:ea typeface="Calibri" panose="020F0502020204030204" pitchFamily="34" charset="0"/>
            </a:endParaRPr>
          </a:p>
          <a:p>
            <a:pPr marL="457189" indent="-457189"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  <a:tabLst>
                <a:tab pos="5816455" algn="l"/>
              </a:tabLst>
            </a:pPr>
            <a:r>
              <a:rPr lang="en-AU" sz="1867" i="1" dirty="0">
                <a:ea typeface="Times New Roman" panose="02020603050405020304" pitchFamily="18" charset="0"/>
              </a:rPr>
              <a:t>Living with Dementia</a:t>
            </a:r>
            <a:r>
              <a:rPr lang="en-AU" sz="1867" dirty="0">
                <a:ea typeface="Times New Roman" panose="02020603050405020304" pitchFamily="18" charset="0"/>
              </a:rPr>
              <a:t> booklet from Down syndrome Scotland. Includes practical environmental modifications.  </a:t>
            </a:r>
            <a:r>
              <a:rPr lang="en-AU" sz="1867" u="sng" dirty="0">
                <a:solidFill>
                  <a:srgbClr val="0000FF"/>
                </a:solidFill>
                <a:ea typeface="Times New Roman" panose="02020603050405020304" pitchFamily="18" charset="0"/>
                <a:hlinkClick r:id="rId7"/>
              </a:rPr>
              <a:t>https://www.dsscotland.org.uk/resources/publications/for-parents-of-adults/</a:t>
            </a:r>
            <a:r>
              <a:rPr lang="en-AU" sz="1867" dirty="0">
                <a:ea typeface="Times New Roman" panose="02020603050405020304" pitchFamily="18" charset="0"/>
              </a:rPr>
              <a:t> </a:t>
            </a:r>
            <a:endParaRPr lang="en-AU" sz="1867" dirty="0">
              <a:ea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7ABE81-F949-4978-9E44-674DAA735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fld id="{01B2B6A2-6464-4FB9-8883-D0C4E852F7FA}" type="slidenum">
              <a:rPr lang="en-AU" sz="3200">
                <a:solidFill>
                  <a:srgbClr val="404040"/>
                </a:solidFill>
                <a:latin typeface="Arial" charset="0"/>
                <a:ea typeface="ＭＳ Ｐゴシック" charset="-128"/>
              </a:rPr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AU" sz="3200">
              <a:solidFill>
                <a:srgbClr val="404040"/>
              </a:solidFill>
              <a:latin typeface="Arial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8057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6C3FC-BB4F-4911-8D22-DDB46179C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417" y="482601"/>
            <a:ext cx="10972800" cy="615553"/>
          </a:xfrm>
        </p:spPr>
        <p:txBody>
          <a:bodyPr/>
          <a:lstStyle/>
          <a:p>
            <a:r>
              <a:rPr lang="en-AU" dirty="0"/>
              <a:t>For health &amp; disability professionals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787430-71D3-4B37-B33C-789A19CA5B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001" y="1509184"/>
            <a:ext cx="10934700" cy="4416093"/>
          </a:xfrm>
        </p:spPr>
        <p:txBody>
          <a:bodyPr>
            <a:normAutofit fontScale="92500" lnSpcReduction="10000"/>
          </a:bodyPr>
          <a:lstStyle/>
          <a:p>
            <a:pPr marL="380990" indent="-380990">
              <a:lnSpc>
                <a:spcPct val="12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AU" sz="1600" dirty="0"/>
              <a:t>The </a:t>
            </a:r>
            <a:r>
              <a:rPr lang="en-AU" sz="1600" b="1" dirty="0"/>
              <a:t>carer checklist </a:t>
            </a:r>
            <a:r>
              <a:rPr lang="en-AU" sz="1600" dirty="0"/>
              <a:t>recommended by the US National Task Group is available from this site: </a:t>
            </a:r>
            <a:r>
              <a:rPr lang="en-AU" sz="1600" u="sng" dirty="0">
                <a:hlinkClick r:id="rId3"/>
              </a:rPr>
              <a:t>http://aadmd.org/ntg/screening</a:t>
            </a:r>
            <a:r>
              <a:rPr lang="en-AU" sz="1600" u="sng" dirty="0"/>
              <a:t>. </a:t>
            </a:r>
            <a:r>
              <a:rPr lang="en-AU" sz="1600" dirty="0"/>
              <a:t>Other resources and w</a:t>
            </a:r>
            <a:r>
              <a:rPr lang="en-GB" sz="1600" dirty="0" err="1"/>
              <a:t>ebinars</a:t>
            </a:r>
            <a:r>
              <a:rPr lang="en-GB" sz="1600" dirty="0"/>
              <a:t>: </a:t>
            </a:r>
            <a:r>
              <a:rPr lang="en-GB" sz="1600" dirty="0">
                <a:hlinkClick r:id="rId4"/>
              </a:rPr>
              <a:t>http://aadmd.org/ntg</a:t>
            </a:r>
            <a:r>
              <a:rPr lang="en-GB" sz="1600" dirty="0"/>
              <a:t> </a:t>
            </a:r>
            <a:endParaRPr lang="en-AU" sz="1600" dirty="0"/>
          </a:p>
          <a:p>
            <a:pPr marL="380990" indent="-380990">
              <a:lnSpc>
                <a:spcPct val="12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GB" sz="1600" u="sng" dirty="0"/>
              <a:t>3DN resources </a:t>
            </a:r>
            <a:r>
              <a:rPr lang="en-GB" sz="1600" dirty="0"/>
              <a:t>@  </a:t>
            </a:r>
            <a:r>
              <a:rPr lang="en-GB" sz="1600" dirty="0">
                <a:hlinkClick r:id="rId5"/>
              </a:rPr>
              <a:t>https://3dn.unsw.edu.au/content/health-mental-health-professionals</a:t>
            </a:r>
            <a:r>
              <a:rPr lang="en-GB" sz="1600" dirty="0"/>
              <a:t> :</a:t>
            </a:r>
            <a:endParaRPr lang="en-AU" sz="1600" dirty="0"/>
          </a:p>
          <a:p>
            <a:pPr marL="857228" lvl="1" indent="-380990">
              <a:lnSpc>
                <a:spcPct val="120000"/>
              </a:lnSpc>
              <a:spcBef>
                <a:spcPts val="800"/>
              </a:spcBef>
              <a:buFont typeface="Arial" panose="020B0604020202020204" pitchFamily="34" charset="0"/>
              <a:buChar char="-"/>
            </a:pPr>
            <a:r>
              <a:rPr lang="en-GB" sz="1600" dirty="0"/>
              <a:t>Dementia in people with </a:t>
            </a:r>
            <a:r>
              <a:rPr lang="en-AU" sz="1600" dirty="0"/>
              <a:t>Intellectual Disability: Guidelines for Australian GPs; </a:t>
            </a:r>
            <a:r>
              <a:rPr lang="en-GB" sz="1600" dirty="0"/>
              <a:t>Cardiometabolic Resources</a:t>
            </a:r>
            <a:endParaRPr lang="en-AU" sz="1600" dirty="0"/>
          </a:p>
          <a:p>
            <a:pPr marL="857228" lvl="1" indent="-380990">
              <a:lnSpc>
                <a:spcPct val="120000"/>
              </a:lnSpc>
              <a:spcBef>
                <a:spcPts val="800"/>
              </a:spcBef>
              <a:buFont typeface="Arial" panose="020B0604020202020204" pitchFamily="34" charset="0"/>
              <a:buChar char="-"/>
            </a:pPr>
            <a:r>
              <a:rPr lang="en-GB" sz="1600" dirty="0"/>
              <a:t>E-learning modules for health &amp; disability professionals: </a:t>
            </a:r>
            <a:r>
              <a:rPr lang="en-GB" sz="1600" dirty="0">
                <a:hlinkClick r:id="rId6"/>
              </a:rPr>
              <a:t>www.idhealtheducation.edu.au</a:t>
            </a:r>
            <a:r>
              <a:rPr lang="en-GB" sz="1600" dirty="0"/>
              <a:t> </a:t>
            </a:r>
            <a:endParaRPr lang="en-AU" sz="1600" dirty="0"/>
          </a:p>
          <a:p>
            <a:pPr marL="380990" indent="-380990">
              <a:lnSpc>
                <a:spcPct val="12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GB" sz="1600" dirty="0"/>
              <a:t>Webinars &amp; resources from US National Task Group: </a:t>
            </a:r>
            <a:r>
              <a:rPr lang="en-GB" sz="1600" u="sng" dirty="0">
                <a:hlinkClick r:id="rId4"/>
              </a:rPr>
              <a:t>http://aadmd.org/ntg</a:t>
            </a:r>
            <a:r>
              <a:rPr lang="en-GB" sz="1600" dirty="0"/>
              <a:t> </a:t>
            </a:r>
            <a:endParaRPr lang="en-AU" sz="1600" dirty="0"/>
          </a:p>
          <a:p>
            <a:pPr marL="380990" indent="-380990">
              <a:lnSpc>
                <a:spcPct val="12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GB" sz="1600" dirty="0"/>
              <a:t>This is an Australian resource to facilitate conversations about end of life care for people with intellectual disability. </a:t>
            </a:r>
            <a:r>
              <a:rPr lang="en-GB" sz="1600" u="sng" dirty="0">
                <a:hlinkClick r:id="rId7"/>
              </a:rPr>
              <a:t>https://www.caresearch.com.au/TEL/</a:t>
            </a:r>
            <a:r>
              <a:rPr lang="en-GB" sz="1600" dirty="0"/>
              <a:t> </a:t>
            </a:r>
            <a:endParaRPr lang="en-AU" sz="1600" dirty="0"/>
          </a:p>
          <a:p>
            <a:pPr marL="380990" indent="-380990">
              <a:lnSpc>
                <a:spcPct val="12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GB" sz="1600" dirty="0"/>
              <a:t>Jokinen, N., Janicki, M. P., Keller, S. M., McCallion, P., &amp; Force, L. T. (2013). Guidelines for structuring community care and supports for people with intellectual disabilities affected by dementia. </a:t>
            </a:r>
            <a:r>
              <a:rPr lang="en-GB" sz="1600" i="1" dirty="0"/>
              <a:t>Journal of policy and practice in intellectual disabilities, 10</a:t>
            </a:r>
            <a:r>
              <a:rPr lang="en-GB" sz="1600" dirty="0"/>
              <a:t>(1), 1-24.</a:t>
            </a:r>
            <a:endParaRPr lang="en-AU" sz="1600" dirty="0"/>
          </a:p>
          <a:p>
            <a:pPr marL="380990" indent="-380990">
              <a:lnSpc>
                <a:spcPct val="12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GB" sz="1600" dirty="0"/>
              <a:t>Book: </a:t>
            </a:r>
            <a:r>
              <a:rPr lang="en-GB" sz="1600" i="1" dirty="0"/>
              <a:t>Down's syndrome and dementia: a resource for carers and support staff/ Dodd, Karen (2009) Website: ‘Supporting Derek’ (UK). </a:t>
            </a:r>
            <a:r>
              <a:rPr lang="en-GB" sz="1600" dirty="0"/>
              <a:t>Includes video and booklet resource for people working with people with intellectual disability and dementia. </a:t>
            </a:r>
            <a:r>
              <a:rPr lang="en-GB" sz="1600" u="sng" dirty="0">
                <a:hlinkClick r:id="rId8"/>
              </a:rPr>
              <a:t>https://www.jrf.org.uk/report/supporting-derek-new-resource-staff-working-people-who-have-learning-difficulty-and-dementia</a:t>
            </a:r>
            <a:r>
              <a:rPr lang="en-GB" sz="1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55578017"/>
      </p:ext>
    </p:extLst>
  </p:cSld>
  <p:clrMapOvr>
    <a:masterClrMapping/>
  </p:clrMapOvr>
</p:sld>
</file>

<file path=ppt/theme/theme1.xml><?xml version="1.0" encoding="utf-8"?>
<a:theme xmlns:a="http://schemas.openxmlformats.org/drawingml/2006/main" name="Presentation2">
  <a:themeElements>
    <a:clrScheme name="AGSM">
      <a:dk1>
        <a:srgbClr val="404040"/>
      </a:dk1>
      <a:lt1>
        <a:sysClr val="window" lastClr="FFFFFF"/>
      </a:lt1>
      <a:dk2>
        <a:srgbClr val="063E8D"/>
      </a:dk2>
      <a:lt2>
        <a:srgbClr val="CCCCCC"/>
      </a:lt2>
      <a:accent1>
        <a:srgbClr val="063E8D"/>
      </a:accent1>
      <a:accent2>
        <a:srgbClr val="FFD700"/>
      </a:accent2>
      <a:accent3>
        <a:srgbClr val="0067A8"/>
      </a:accent3>
      <a:accent4>
        <a:srgbClr val="00568E"/>
      </a:accent4>
      <a:accent5>
        <a:srgbClr val="004372"/>
      </a:accent5>
      <a:accent6>
        <a:srgbClr val="002E52"/>
      </a:accent6>
      <a:hlink>
        <a:srgbClr val="33CCFF"/>
      </a:hlink>
      <a:folHlink>
        <a:srgbClr val="063E8D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/>
      <a:lstStyle>
        <a:defPPr marL="342900" marR="0" indent="-342900" algn="l" defTabSz="914400" rtl="0" eaLnBrk="1" fontAlgn="auto" latinLnBrk="0" hangingPunct="1">
          <a:lnSpc>
            <a:spcPct val="100000"/>
          </a:lnSpc>
          <a:spcBef>
            <a:spcPct val="20000"/>
          </a:spcBef>
          <a:spcAft>
            <a:spcPts val="0"/>
          </a:spcAft>
          <a:buClrTx/>
          <a:buSzTx/>
          <a:buFont typeface="Arial" pitchFamily="34" charset="0"/>
          <a:buNone/>
          <a:tabLst/>
          <a:defRPr kumimoji="0" sz="1150" b="1" i="0" u="none" strike="noStrike" kern="1200" cap="none" spc="0" normalizeH="0" baseline="0" noProof="0" dirty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Sommet bold"/>
            <a:ea typeface="+mn-ea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7" id="{FA5A421A-BE56-EA47-BCB1-175C4E9E32ED}" vid="{C10F94EA-3259-EA4B-85CF-4B4040F9CD6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8d00654-4b6a-4e2e-a193-739fdd0eab4b">
      <Terms xmlns="http://schemas.microsoft.com/office/infopath/2007/PartnerControls"/>
    </lcf76f155ced4ddcb4097134ff3c332f>
    <TaxCatchAll xmlns="dedb7f32-4845-48ea-b537-d4ff4f471f14" xsi:nil="true"/>
    <SharedWithUsers xmlns="dedb7f32-4845-48ea-b537-d4ff4f471f14">
      <UserInfo>
        <DisplayName/>
        <AccountId xsi:nil="true"/>
        <AccountType/>
      </UserInfo>
    </SharedWithUsers>
    <MediaLengthInSeconds xmlns="a8d00654-4b6a-4e2e-a193-739fdd0eab4b" xsi:nil="true"/>
    <_Flow_SignoffStatus xmlns="a8d00654-4b6a-4e2e-a193-739fdd0eab4b" xsi:nil="true"/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683E915217CD3419C1C11C94F387E6D" ma:contentTypeVersion="22" ma:contentTypeDescription="Create a new document." ma:contentTypeScope="" ma:versionID="e4156b646b6e9d200f898869510abe3c">
  <xsd:schema xmlns:xsd="http://www.w3.org/2001/XMLSchema" xmlns:xs="http://www.w3.org/2001/XMLSchema" xmlns:p="http://schemas.microsoft.com/office/2006/metadata/properties" xmlns:ns1="http://schemas.microsoft.com/sharepoint/v3" xmlns:ns2="a8d00654-4b6a-4e2e-a193-739fdd0eab4b" xmlns:ns3="dedb7f32-4845-48ea-b537-d4ff4f471f14" targetNamespace="http://schemas.microsoft.com/office/2006/metadata/properties" ma:root="true" ma:fieldsID="4c3a52d5a602b037b1a7b4f0bb6f0f45" ns1:_="" ns2:_="" ns3:_="">
    <xsd:import namespace="http://schemas.microsoft.com/sharepoint/v3"/>
    <xsd:import namespace="a8d00654-4b6a-4e2e-a193-739fdd0eab4b"/>
    <xsd:import namespace="dedb7f32-4845-48ea-b537-d4ff4f471f1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_Flow_SignoffStatus" minOccurs="0"/>
                <xsd:element ref="ns1:_ip_UnifiedCompliancePolicyProperties" minOccurs="0"/>
                <xsd:element ref="ns1:_ip_UnifiedCompliancePolicyUIAc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7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8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d00654-4b6a-4e2e-a193-739fdd0eab4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c1ff112-e26e-4b1f-8938-0f5da048210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Flow_SignoffStatus" ma:index="26" nillable="true" ma:displayName="Sign-off status" ma:internalName="Sign_x002d_off_x0020_status">
      <xsd:simpleType>
        <xsd:restriction base="dms:Text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db7f32-4845-48ea-b537-d4ff4f471f14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cabcdf7-10c7-4813-9adc-b3596c14689e}" ma:internalName="TaxCatchAll" ma:showField="CatchAllData" ma:web="dedb7f32-4845-48ea-b537-d4ff4f471f1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1213411-C058-41A9-BBCF-677F64219CA3}">
  <ds:schemaRefs>
    <ds:schemaRef ds:uri="http://schemas.microsoft.com/office/2006/metadata/properties"/>
    <ds:schemaRef ds:uri="http://schemas.microsoft.com/office/infopath/2007/PartnerControls"/>
    <ds:schemaRef ds:uri="a8d00654-4b6a-4e2e-a193-739fdd0eab4b"/>
    <ds:schemaRef ds:uri="dedb7f32-4845-48ea-b537-d4ff4f471f14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1B4DF6A1-85AA-4AA4-BC05-FF33DE0594E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90F3C22-CE1C-4833-842C-D7166A13FB3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a8d00654-4b6a-4e2e-a193-739fdd0eab4b"/>
    <ds:schemaRef ds:uri="dedb7f32-4845-48ea-b537-d4ff4f471f1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664</Words>
  <Application>Microsoft Office PowerPoint</Application>
  <PresentationFormat>Widescreen</PresentationFormat>
  <Paragraphs>40</Paragraphs>
  <Slides>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Presentation2</vt:lpstr>
      <vt:lpstr>Dementia in People with Down syndrome - Resources</vt:lpstr>
      <vt:lpstr>For people with intellectual disability:</vt:lpstr>
      <vt:lpstr>For families and carers - Books</vt:lpstr>
      <vt:lpstr>For families and carers – websites:</vt:lpstr>
      <vt:lpstr>For health &amp; disability professionals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Dementia in People with Down syndrome - Resources</dc:title>
  <dc:creator>Liz Evans</dc:creator>
  <cp:lastModifiedBy>Liz Evans</cp:lastModifiedBy>
  <cp:revision>4</cp:revision>
  <dcterms:created xsi:type="dcterms:W3CDTF">2019-09-24T16:02:58Z</dcterms:created>
  <dcterms:modified xsi:type="dcterms:W3CDTF">2026-06-22T03:03:02Z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0x010100B683E915217CD3419C1C11C94F387E6D</vt:lpwstr>
  </property>
  <property fmtid="{D5CDD505-2E9C-101B-9397-08002B2CF9AE}" pid="3" name="Order">
    <vt:r8>66200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SourceUrl">
    <vt:lpwstr/>
  </property>
  <property fmtid="{D5CDD505-2E9C-101B-9397-08002B2CF9AE}" pid="7" name="_SharedFileIndex">
    <vt:lpwstr/>
  </property>
  <property fmtid="{D5CDD505-2E9C-101B-9397-08002B2CF9AE}" pid="8" name="ComplianceAssetId">
    <vt:lpwstr/>
  </property>
  <property fmtid="{D5CDD505-2E9C-101B-9397-08002B2CF9AE}" pid="9" name="TemplateUrl">
    <vt:lpwstr/>
  </property>
  <property fmtid="{D5CDD505-2E9C-101B-9397-08002B2CF9AE}" pid="10" name="_ExtendedDescription">
    <vt:lpwstr/>
  </property>
  <property fmtid="{D5CDD505-2E9C-101B-9397-08002B2CF9AE}" pid="11" name="TriggerFlowInfo">
    <vt:lpwstr/>
  </property>
  <property fmtid="{D5CDD505-2E9C-101B-9397-08002B2CF9AE}" pid="12" name="MediaServiceImageTags">
    <vt:lpwstr/>
  </property>
</Properties>
</file>